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70472" autoAdjust="0"/>
  </p:normalViewPr>
  <p:slideViewPr>
    <p:cSldViewPr snapToGrid="0">
      <p:cViewPr varScale="1">
        <p:scale>
          <a:sx n="82" d="100"/>
          <a:sy n="82" d="100"/>
        </p:scale>
        <p:origin x="14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FE12A2-1911-4DDC-B04F-285E0A296673}" type="datetimeFigureOut">
              <a:rPr kumimoji="1" lang="ja-JP" altLang="en-US" smtClean="0"/>
              <a:t>2025/5/15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459999-D868-4D33-95FD-64C819FD5E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7648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59999-D868-4D33-95FD-64C819FD5E8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49179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BB471-F466-4A92-8BB3-863A961928A9}" type="datetimeFigureOut">
              <a:rPr kumimoji="1" lang="ja-JP" altLang="en-US" smtClean="0"/>
              <a:t>2025/5/15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308BE-1AEC-4A7A-AC32-0F281B0B5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5766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BB471-F466-4A92-8BB3-863A961928A9}" type="datetimeFigureOut">
              <a:rPr kumimoji="1" lang="ja-JP" altLang="en-US" smtClean="0"/>
              <a:t>2025/5/15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308BE-1AEC-4A7A-AC32-0F281B0B5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971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BB471-F466-4A92-8BB3-863A961928A9}" type="datetimeFigureOut">
              <a:rPr kumimoji="1" lang="ja-JP" altLang="en-US" smtClean="0"/>
              <a:t>2025/5/15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308BE-1AEC-4A7A-AC32-0F281B0B5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8007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BB471-F466-4A92-8BB3-863A961928A9}" type="datetimeFigureOut">
              <a:rPr kumimoji="1" lang="ja-JP" altLang="en-US" smtClean="0"/>
              <a:t>2025/5/15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308BE-1AEC-4A7A-AC32-0F281B0B5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1030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BB471-F466-4A92-8BB3-863A961928A9}" type="datetimeFigureOut">
              <a:rPr kumimoji="1" lang="ja-JP" altLang="en-US" smtClean="0"/>
              <a:t>2025/5/15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308BE-1AEC-4A7A-AC32-0F281B0B5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5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BB471-F466-4A92-8BB3-863A961928A9}" type="datetimeFigureOut">
              <a:rPr kumimoji="1" lang="ja-JP" altLang="en-US" smtClean="0"/>
              <a:t>2025/5/15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308BE-1AEC-4A7A-AC32-0F281B0B5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7241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BB471-F466-4A92-8BB3-863A961928A9}" type="datetimeFigureOut">
              <a:rPr kumimoji="1" lang="ja-JP" altLang="en-US" smtClean="0"/>
              <a:t>2025/5/15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308BE-1AEC-4A7A-AC32-0F281B0B5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8566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BB471-F466-4A92-8BB3-863A961928A9}" type="datetimeFigureOut">
              <a:rPr kumimoji="1" lang="ja-JP" altLang="en-US" smtClean="0"/>
              <a:t>2025/5/15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308BE-1AEC-4A7A-AC32-0F281B0B5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6368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BB471-F466-4A92-8BB3-863A961928A9}" type="datetimeFigureOut">
              <a:rPr kumimoji="1" lang="ja-JP" altLang="en-US" smtClean="0"/>
              <a:t>2025/5/15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308BE-1AEC-4A7A-AC32-0F281B0B5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075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BB471-F466-4A92-8BB3-863A961928A9}" type="datetimeFigureOut">
              <a:rPr kumimoji="1" lang="ja-JP" altLang="en-US" smtClean="0"/>
              <a:t>2025/5/15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308BE-1AEC-4A7A-AC32-0F281B0B5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4917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BB471-F466-4A92-8BB3-863A961928A9}" type="datetimeFigureOut">
              <a:rPr kumimoji="1" lang="ja-JP" altLang="en-US" smtClean="0"/>
              <a:t>2025/5/15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308BE-1AEC-4A7A-AC32-0F281B0B5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1649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B0BB471-F466-4A92-8BB3-863A961928A9}" type="datetimeFigureOut">
              <a:rPr kumimoji="1" lang="ja-JP" altLang="en-US" smtClean="0"/>
              <a:t>2025/5/15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B308BE-1AEC-4A7A-AC32-0F281B0B5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2095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60004E0B-5B7F-C0B3-9305-234C9A93FB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6010154"/>
              </p:ext>
            </p:extLst>
          </p:nvPr>
        </p:nvGraphicFramePr>
        <p:xfrm>
          <a:off x="245192" y="1297860"/>
          <a:ext cx="8751693" cy="43360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91763">
                  <a:extLst>
                    <a:ext uri="{9D8B030D-6E8A-4147-A177-3AD203B41FA5}">
                      <a16:colId xmlns:a16="http://schemas.microsoft.com/office/drawing/2014/main" val="60092399"/>
                    </a:ext>
                  </a:extLst>
                </a:gridCol>
                <a:gridCol w="7059930">
                  <a:extLst>
                    <a:ext uri="{9D8B030D-6E8A-4147-A177-3AD203B41FA5}">
                      <a16:colId xmlns:a16="http://schemas.microsoft.com/office/drawing/2014/main" val="3207113970"/>
                    </a:ext>
                  </a:extLst>
                </a:gridCol>
              </a:tblGrid>
              <a:tr h="49054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u="none" strike="noStrike" dirty="0">
                          <a:effectLst/>
                          <a:latin typeface="UD デジタル 教科書体 N" panose="02020400000000000000" pitchFamily="17" charset="-128"/>
                          <a:ea typeface="UD デジタル 教科書体 N" panose="02020400000000000000" pitchFamily="17" charset="-128"/>
                        </a:rPr>
                        <a:t>テーマ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UD デジタル 教科書体 N" panose="02020400000000000000" pitchFamily="17" charset="-128"/>
                        <a:ea typeface="UD デジタル 教科書体 N" panose="02020400000000000000" pitchFamily="17" charset="-128"/>
                      </a:endParaRPr>
                    </a:p>
                  </a:txBody>
                  <a:tcPr marL="5715" marR="5715" marT="571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u="none" strike="noStrike" dirty="0">
                          <a:effectLst/>
                          <a:latin typeface="UD デジタル 教科書体 N" panose="02020400000000000000" pitchFamily="17" charset="-128"/>
                          <a:ea typeface="UD デジタル 教科書体 N" panose="02020400000000000000" pitchFamily="17" charset="-128"/>
                        </a:rPr>
                        <a:t>要素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UD デジタル 教科書体 N" panose="02020400000000000000" pitchFamily="17" charset="-128"/>
                        <a:ea typeface="UD デジタル 教科書体 N" panose="02020400000000000000" pitchFamily="17" charset="-128"/>
                      </a:endParaRPr>
                    </a:p>
                  </a:txBody>
                  <a:tcPr marL="5715" marR="5715" marT="571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4855376"/>
                  </a:ext>
                </a:extLst>
              </a:tr>
              <a:tr h="48068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  <a:latin typeface="UD デジタル 教科書体 N" panose="02020400000000000000" pitchFamily="17" charset="-128"/>
                          <a:ea typeface="UD デジタル 教科書体 N" panose="02020400000000000000" pitchFamily="17" charset="-128"/>
                        </a:rPr>
                        <a:t>ガストロノミー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UD デジタル 教科書体 N" panose="02020400000000000000" pitchFamily="17" charset="-128"/>
                        <a:ea typeface="UD デジタル 教科書体 N" panose="02020400000000000000" pitchFamily="17" charset="-128"/>
                      </a:endParaRPr>
                    </a:p>
                  </a:txBody>
                  <a:tcPr marL="5715" marR="5715" marT="571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UD デジタル 教科書体 N" panose="02020400000000000000" pitchFamily="17" charset="-128"/>
                          <a:ea typeface="UD デジタル 教科書体 N" panose="02020400000000000000" pitchFamily="17" charset="-128"/>
                        </a:rPr>
                        <a:t>浜名湖うなぎ、三ヶ日牛、三ヶ日みかん、</a:t>
                      </a:r>
                      <a:r>
                        <a:rPr lang="en-US" altLang="ja-JP" sz="1000" u="none" strike="noStrike" dirty="0">
                          <a:effectLst/>
                          <a:latin typeface="UD デジタル 教科書体 N" panose="02020400000000000000" pitchFamily="17" charset="-128"/>
                          <a:ea typeface="UD デジタル 教科書体 N" panose="02020400000000000000" pitchFamily="17" charset="-128"/>
                        </a:rPr>
                        <a:t>HARUNO</a:t>
                      </a:r>
                      <a:r>
                        <a:rPr lang="ja-JP" altLang="en-US" sz="1000" u="none" strike="noStrike" dirty="0">
                          <a:effectLst/>
                          <a:latin typeface="UD デジタル 教科書体 N" panose="02020400000000000000" pitchFamily="17" charset="-128"/>
                          <a:ea typeface="UD デジタル 教科書体 N" panose="02020400000000000000" pitchFamily="17" charset="-128"/>
                        </a:rPr>
                        <a:t>キャビア、浜松餃子、花の舞酒造　等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UD デジタル 教科書体 N" panose="02020400000000000000" pitchFamily="17" charset="-128"/>
                        <a:ea typeface="UD デジタル 教科書体 N" panose="02020400000000000000" pitchFamily="17" charset="-128"/>
                      </a:endParaRPr>
                    </a:p>
                  </a:txBody>
                  <a:tcPr marL="5715" marR="5715" marT="571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1359313"/>
                  </a:ext>
                </a:extLst>
              </a:tr>
              <a:tr h="48068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UD デジタル 教科書体 N" panose="02020400000000000000" pitchFamily="17" charset="-128"/>
                          <a:ea typeface="UD デジタル 教科書体 N" panose="02020400000000000000" pitchFamily="17" charset="-128"/>
                        </a:rPr>
                        <a:t>うなぎ：養殖場見学、焼き場体験　餃子：製造体験　日本酒・ワイン：酒造体験、料理との掛け合わせ（ペアリング）　等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UD デジタル 教科書体 N" panose="02020400000000000000" pitchFamily="17" charset="-128"/>
                        <a:ea typeface="UD デジタル 教科書体 N" panose="02020400000000000000" pitchFamily="17" charset="-128"/>
                      </a:endParaRPr>
                    </a:p>
                  </a:txBody>
                  <a:tcPr marL="5715" marR="5715" marT="571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1063223"/>
                  </a:ext>
                </a:extLst>
              </a:tr>
              <a:tr h="48068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  <a:latin typeface="UD デジタル 教科書体 N" panose="02020400000000000000" pitchFamily="17" charset="-128"/>
                          <a:ea typeface="UD デジタル 教科書体 N" panose="02020400000000000000" pitchFamily="17" charset="-128"/>
                        </a:rPr>
                        <a:t>秋葉山（北遠エリア）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UD デジタル 教科書体 N" panose="02020400000000000000" pitchFamily="17" charset="-128"/>
                        <a:ea typeface="UD デジタル 教科書体 N" panose="02020400000000000000" pitchFamily="17" charset="-128"/>
                      </a:endParaRPr>
                    </a:p>
                  </a:txBody>
                  <a:tcPr marL="5715" marR="5715" marT="571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u="none" strike="noStrike" dirty="0">
                          <a:effectLst/>
                          <a:latin typeface="UD デジタル 教科書体 N" panose="02020400000000000000" pitchFamily="17" charset="-128"/>
                          <a:ea typeface="UD デジタル 教科書体 N" panose="02020400000000000000" pitchFamily="17" charset="-128"/>
                        </a:rPr>
                        <a:t>【</a:t>
                      </a:r>
                      <a:r>
                        <a:rPr lang="ja-JP" altLang="en-US" sz="1000" u="none" strike="noStrike" dirty="0">
                          <a:effectLst/>
                          <a:latin typeface="UD デジタル 教科書体 N" panose="02020400000000000000" pitchFamily="17" charset="-128"/>
                          <a:ea typeface="UD デジタル 教科書体 N" panose="02020400000000000000" pitchFamily="17" charset="-128"/>
                        </a:rPr>
                        <a:t>秋葉山本宮秋葉神社</a:t>
                      </a:r>
                      <a:r>
                        <a:rPr lang="en-US" altLang="ja-JP" sz="1000" u="none" strike="noStrike" dirty="0">
                          <a:effectLst/>
                          <a:latin typeface="UD デジタル 教科書体 N" panose="02020400000000000000" pitchFamily="17" charset="-128"/>
                          <a:ea typeface="UD デジタル 教科書体 N" panose="02020400000000000000" pitchFamily="17" charset="-128"/>
                        </a:rPr>
                        <a:t>】</a:t>
                      </a:r>
                      <a:r>
                        <a:rPr lang="ja-JP" altLang="en-US" sz="1000" u="none" strike="noStrike" dirty="0">
                          <a:effectLst/>
                          <a:latin typeface="UD デジタル 教科書体 N" panose="02020400000000000000" pitchFamily="17" charset="-128"/>
                          <a:ea typeface="UD デジタル 教科書体 N" panose="02020400000000000000" pitchFamily="17" charset="-128"/>
                        </a:rPr>
                        <a:t>権宮司による解説、山伏体験、御祈祷、刀剣　等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UD デジタル 教科書体 N" panose="02020400000000000000" pitchFamily="17" charset="-128"/>
                        <a:ea typeface="UD デジタル 教科書体 N" panose="02020400000000000000" pitchFamily="17" charset="-128"/>
                      </a:endParaRPr>
                    </a:p>
                  </a:txBody>
                  <a:tcPr marL="5715" marR="5715" marT="571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3086211"/>
                  </a:ext>
                </a:extLst>
              </a:tr>
              <a:tr h="48068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UD デジタル 教科書体 N" panose="02020400000000000000" pitchFamily="17" charset="-128"/>
                          <a:ea typeface="UD デジタル 教科書体 N" panose="02020400000000000000" pitchFamily="17" charset="-128"/>
                        </a:rPr>
                        <a:t>天竜杉、トレッキング、サイクリング、塩の道　等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UD デジタル 教科書体 N" panose="02020400000000000000" pitchFamily="17" charset="-128"/>
                        <a:ea typeface="UD デジタル 教科書体 N" panose="02020400000000000000" pitchFamily="17" charset="-128"/>
                      </a:endParaRPr>
                    </a:p>
                  </a:txBody>
                  <a:tcPr marL="5715" marR="5715" marT="571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9418203"/>
                  </a:ext>
                </a:extLst>
              </a:tr>
              <a:tr h="48068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1000" u="none" strike="noStrike">
                          <a:effectLst/>
                          <a:latin typeface="UD デジタル 教科書体 N" panose="02020400000000000000" pitchFamily="17" charset="-128"/>
                          <a:ea typeface="UD デジタル 教科書体 N" panose="02020400000000000000" pitchFamily="17" charset="-128"/>
                        </a:rPr>
                        <a:t>産業（楽器）</a:t>
                      </a:r>
                      <a:endParaRPr lang="zh-TW" altLang="en-US" sz="10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" panose="02020400000000000000" pitchFamily="17" charset="-128"/>
                        <a:ea typeface="UD デジタル 教科書体 N" panose="02020400000000000000" pitchFamily="17" charset="-128"/>
                      </a:endParaRPr>
                    </a:p>
                  </a:txBody>
                  <a:tcPr marL="5715" marR="5715" marT="571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u="none" strike="noStrike" dirty="0">
                          <a:effectLst/>
                          <a:latin typeface="UD デジタル 教科書体 N" panose="02020400000000000000" pitchFamily="17" charset="-128"/>
                          <a:ea typeface="UD デジタル 教科書体 N" panose="02020400000000000000" pitchFamily="17" charset="-128"/>
                        </a:rPr>
                        <a:t>【</a:t>
                      </a:r>
                      <a:r>
                        <a:rPr lang="ja-JP" altLang="en-US" sz="1000" u="none" strike="noStrike" dirty="0">
                          <a:effectLst/>
                          <a:latin typeface="UD デジタル 教科書体 N" panose="02020400000000000000" pitchFamily="17" charset="-128"/>
                          <a:ea typeface="UD デジタル 教科書体 N" panose="02020400000000000000" pitchFamily="17" charset="-128"/>
                        </a:rPr>
                        <a:t>楽器博物館</a:t>
                      </a:r>
                      <a:r>
                        <a:rPr lang="en-US" altLang="ja-JP" sz="1000" u="none" strike="noStrike" dirty="0">
                          <a:effectLst/>
                          <a:latin typeface="UD デジタル 教科書体 N" panose="02020400000000000000" pitchFamily="17" charset="-128"/>
                          <a:ea typeface="UD デジタル 教科書体 N" panose="02020400000000000000" pitchFamily="17" charset="-128"/>
                        </a:rPr>
                        <a:t>】</a:t>
                      </a:r>
                      <a:r>
                        <a:rPr lang="ja-JP" altLang="en-US" sz="1000" u="none" strike="noStrike" dirty="0">
                          <a:effectLst/>
                          <a:latin typeface="UD デジタル 教科書体 N" panose="02020400000000000000" pitchFamily="17" charset="-128"/>
                          <a:ea typeface="UD デジタル 教科書体 N" panose="02020400000000000000" pitchFamily="17" charset="-128"/>
                        </a:rPr>
                        <a:t>バックヤードツアー　等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UD デジタル 教科書体 N" panose="02020400000000000000" pitchFamily="17" charset="-128"/>
                        <a:ea typeface="UD デジタル 教科書体 N" panose="02020400000000000000" pitchFamily="17" charset="-128"/>
                      </a:endParaRPr>
                    </a:p>
                  </a:txBody>
                  <a:tcPr marL="5715" marR="5715" marT="571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1442677"/>
                  </a:ext>
                </a:extLst>
              </a:tr>
              <a:tr h="48068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UD デジタル 教科書体 N" panose="02020400000000000000" pitchFamily="17" charset="-128"/>
                          <a:ea typeface="UD デジタル 教科書体 N" panose="02020400000000000000" pitchFamily="17" charset="-128"/>
                        </a:rPr>
                        <a:t>事前確認（選択）→興味関心の高い楽器製造へ（ギター、ハーモニカ、</a:t>
                      </a:r>
                      <a:r>
                        <a:rPr lang="en-US" altLang="ja-JP" sz="1000" u="none" strike="noStrike" dirty="0">
                          <a:effectLst/>
                          <a:latin typeface="UD デジタル 教科書体 N" panose="02020400000000000000" pitchFamily="17" charset="-128"/>
                          <a:ea typeface="UD デジタル 教科書体 N" panose="02020400000000000000" pitchFamily="17" charset="-128"/>
                        </a:rPr>
                        <a:t>…</a:t>
                      </a:r>
                      <a:r>
                        <a:rPr lang="ja-JP" altLang="en-US" sz="1000" u="none" strike="noStrike" dirty="0">
                          <a:effectLst/>
                          <a:latin typeface="UD デジタル 教科書体 N" panose="02020400000000000000" pitchFamily="17" charset="-128"/>
                          <a:ea typeface="UD デジタル 教科書体 N" panose="02020400000000000000" pitchFamily="17" charset="-128"/>
                        </a:rPr>
                        <a:t>）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UD デジタル 教科書体 N" panose="02020400000000000000" pitchFamily="17" charset="-128"/>
                        <a:ea typeface="UD デジタル 教科書体 N" panose="02020400000000000000" pitchFamily="17" charset="-128"/>
                      </a:endParaRPr>
                    </a:p>
                  </a:txBody>
                  <a:tcPr marL="5715" marR="5715" marT="571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6701580"/>
                  </a:ext>
                </a:extLst>
              </a:tr>
              <a:tr h="48068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>
                          <a:effectLst/>
                          <a:latin typeface="UD デジタル 教科書体 N" panose="02020400000000000000" pitchFamily="17" charset="-128"/>
                          <a:ea typeface="UD デジタル 教科書体 N" panose="02020400000000000000" pitchFamily="17" charset="-128"/>
                        </a:rPr>
                        <a:t>お祭り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" panose="02020400000000000000" pitchFamily="17" charset="-128"/>
                        <a:ea typeface="UD デジタル 教科書体 N" panose="02020400000000000000" pitchFamily="17" charset="-128"/>
                      </a:endParaRPr>
                    </a:p>
                  </a:txBody>
                  <a:tcPr marL="5715" marR="5715" marT="571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u="none" strike="noStrike" dirty="0">
                          <a:effectLst/>
                          <a:latin typeface="UD デジタル 教科書体 N" panose="02020400000000000000" pitchFamily="17" charset="-128"/>
                          <a:ea typeface="UD デジタル 教科書体 N" panose="02020400000000000000" pitchFamily="17" charset="-128"/>
                        </a:rPr>
                        <a:t>2</a:t>
                      </a:r>
                      <a:r>
                        <a:rPr lang="ja-JP" altLang="en-US" sz="1000" u="none" strike="noStrike" dirty="0">
                          <a:effectLst/>
                          <a:latin typeface="UD デジタル 教科書体 N" panose="02020400000000000000" pitchFamily="17" charset="-128"/>
                          <a:ea typeface="UD デジタル 教科書体 N" panose="02020400000000000000" pitchFamily="17" charset="-128"/>
                        </a:rPr>
                        <a:t>月：虚空蔵尊大祭とだるま市｜</a:t>
                      </a:r>
                      <a:r>
                        <a:rPr lang="en-US" altLang="ja-JP" sz="1000" u="none" strike="noStrike" dirty="0">
                          <a:effectLst/>
                          <a:latin typeface="UD デジタル 教科書体 N" panose="02020400000000000000" pitchFamily="17" charset="-128"/>
                          <a:ea typeface="UD デジタル 教科書体 N" panose="02020400000000000000" pitchFamily="17" charset="-128"/>
                        </a:rPr>
                        <a:t>3</a:t>
                      </a:r>
                      <a:r>
                        <a:rPr lang="ja-JP" altLang="en-US" sz="1000" u="none" strike="noStrike" dirty="0">
                          <a:effectLst/>
                          <a:latin typeface="UD デジタル 教科書体 N" panose="02020400000000000000" pitchFamily="17" charset="-128"/>
                          <a:ea typeface="UD デジタル 教科書体 N" panose="02020400000000000000" pitchFamily="17" charset="-128"/>
                        </a:rPr>
                        <a:t>月：姫様道中｜</a:t>
                      </a:r>
                      <a:r>
                        <a:rPr lang="en-US" altLang="ja-JP" sz="1000" u="none" strike="noStrike" dirty="0">
                          <a:effectLst/>
                          <a:latin typeface="UD デジタル 教科書体 N" panose="02020400000000000000" pitchFamily="17" charset="-128"/>
                          <a:ea typeface="UD デジタル 教科書体 N" panose="02020400000000000000" pitchFamily="17" charset="-128"/>
                        </a:rPr>
                        <a:t>5</a:t>
                      </a:r>
                      <a:r>
                        <a:rPr lang="ja-JP" altLang="en-US" sz="1000" u="none" strike="noStrike" dirty="0">
                          <a:effectLst/>
                          <a:latin typeface="UD デジタル 教科書体 N" panose="02020400000000000000" pitchFamily="17" charset="-128"/>
                          <a:ea typeface="UD デジタル 教科書体 N" panose="02020400000000000000" pitchFamily="17" charset="-128"/>
                        </a:rPr>
                        <a:t>月：浜松まつり｜</a:t>
                      </a:r>
                      <a:r>
                        <a:rPr lang="en-US" altLang="ja-JP" sz="1000" u="none" strike="noStrike" dirty="0">
                          <a:effectLst/>
                          <a:latin typeface="UD デジタル 教科書体 N" panose="02020400000000000000" pitchFamily="17" charset="-128"/>
                          <a:ea typeface="UD デジタル 教科書体 N" panose="02020400000000000000" pitchFamily="17" charset="-128"/>
                        </a:rPr>
                        <a:t>9</a:t>
                      </a:r>
                      <a:r>
                        <a:rPr lang="ja-JP" altLang="en-US" sz="1000" u="none" strike="noStrike" dirty="0">
                          <a:effectLst/>
                          <a:latin typeface="UD デジタル 教科書体 N" panose="02020400000000000000" pitchFamily="17" charset="-128"/>
                          <a:ea typeface="UD デジタル 教科書体 N" panose="02020400000000000000" pitchFamily="17" charset="-128"/>
                        </a:rPr>
                        <a:t>月：水窪まつり｜</a:t>
                      </a:r>
                      <a:r>
                        <a:rPr lang="en-US" altLang="ja-JP" sz="1000" u="none" strike="noStrike" dirty="0">
                          <a:effectLst/>
                          <a:latin typeface="UD デジタル 教科書体 N" panose="02020400000000000000" pitchFamily="17" charset="-128"/>
                          <a:ea typeface="UD デジタル 教科書体 N" panose="02020400000000000000" pitchFamily="17" charset="-128"/>
                        </a:rPr>
                        <a:t>10</a:t>
                      </a:r>
                      <a:r>
                        <a:rPr lang="ja-JP" altLang="en-US" sz="1000" u="none" strike="noStrike" dirty="0">
                          <a:effectLst/>
                          <a:latin typeface="UD デジタル 教科書体 N" panose="02020400000000000000" pitchFamily="17" charset="-128"/>
                          <a:ea typeface="UD デジタル 教科書体 N" panose="02020400000000000000" pitchFamily="17" charset="-128"/>
                        </a:rPr>
                        <a:t>月：横尾歌舞伎定期公演（引佐）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UD デジタル 教科書体 N" panose="02020400000000000000" pitchFamily="17" charset="-128"/>
                        <a:ea typeface="UD デジタル 教科書体 N" panose="02020400000000000000" pitchFamily="17" charset="-128"/>
                      </a:endParaRPr>
                    </a:p>
                  </a:txBody>
                  <a:tcPr marL="5715" marR="5715" marT="571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2645904"/>
                  </a:ext>
                </a:extLst>
              </a:tr>
              <a:tr h="48068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u="none" strike="noStrike" dirty="0">
                          <a:effectLst/>
                          <a:latin typeface="UD デジタル 教科書体 N" panose="02020400000000000000" pitchFamily="17" charset="-128"/>
                          <a:ea typeface="UD デジタル 教科書体 N" panose="02020400000000000000" pitchFamily="17" charset="-128"/>
                        </a:rPr>
                        <a:t>10</a:t>
                      </a:r>
                      <a:r>
                        <a:rPr lang="ja-JP" altLang="en-US" sz="1000" u="none" strike="noStrike" dirty="0">
                          <a:effectLst/>
                          <a:latin typeface="UD デジタル 教科書体 N" panose="02020400000000000000" pitchFamily="17" charset="-128"/>
                          <a:ea typeface="UD デジタル 教科書体 N" panose="02020400000000000000" pitchFamily="17" charset="-128"/>
                        </a:rPr>
                        <a:t>月：航空祭、峠の国盗り綱引き合戦（水窪）、佐久間ダム竜神まつり（佐久間）｜</a:t>
                      </a:r>
                      <a:r>
                        <a:rPr lang="en-US" altLang="ja-JP" sz="1000" u="none" strike="noStrike" dirty="0">
                          <a:effectLst/>
                          <a:latin typeface="UD デジタル 教科書体 N" panose="02020400000000000000" pitchFamily="17" charset="-128"/>
                          <a:ea typeface="UD デジタル 教科書体 N" panose="02020400000000000000" pitchFamily="17" charset="-128"/>
                        </a:rPr>
                        <a:t>11</a:t>
                      </a:r>
                      <a:r>
                        <a:rPr lang="ja-JP" altLang="en-US" sz="1000" u="none" strike="noStrike" dirty="0">
                          <a:effectLst/>
                          <a:latin typeface="UD デジタル 教科書体 N" panose="02020400000000000000" pitchFamily="17" charset="-128"/>
                          <a:ea typeface="UD デジタル 教科書体 N" panose="02020400000000000000" pitchFamily="17" charset="-128"/>
                        </a:rPr>
                        <a:t>月：いなさ人形劇まつり（引佐）等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UD デジタル 教科書体 N" panose="02020400000000000000" pitchFamily="17" charset="-128"/>
                        <a:ea typeface="UD デジタル 教科書体 N" panose="02020400000000000000" pitchFamily="17" charset="-128"/>
                      </a:endParaRPr>
                    </a:p>
                  </a:txBody>
                  <a:tcPr marL="5715" marR="5715" marT="571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4385383"/>
                  </a:ext>
                </a:extLst>
              </a:tr>
            </a:tbl>
          </a:graphicData>
        </a:graphic>
      </p:graphicFrame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9B2175D2-6EDC-F06A-4047-BB995BAD5072}"/>
              </a:ext>
            </a:extLst>
          </p:cNvPr>
          <p:cNvCxnSpPr>
            <a:cxnSpLocks/>
          </p:cNvCxnSpPr>
          <p:nvPr/>
        </p:nvCxnSpPr>
        <p:spPr>
          <a:xfrm>
            <a:off x="346279" y="506729"/>
            <a:ext cx="8451439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071910E-B388-55FE-F63E-6769F768EAC8}"/>
              </a:ext>
            </a:extLst>
          </p:cNvPr>
          <p:cNvSpPr txBox="1"/>
          <p:nvPr/>
        </p:nvSpPr>
        <p:spPr>
          <a:xfrm>
            <a:off x="3210088" y="68573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>
                <a:latin typeface="UD デジタル 教科書体 N" panose="02020400000000000000" pitchFamily="17" charset="-128"/>
                <a:ea typeface="UD デジタル 教科書体 N" panose="02020400000000000000" pitchFamily="17" charset="-128"/>
              </a:rPr>
              <a:t>ツアーコンテンツ（案）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EB4820A-E674-12FD-F829-F50051AAEC26}"/>
              </a:ext>
            </a:extLst>
          </p:cNvPr>
          <p:cNvSpPr txBox="1"/>
          <p:nvPr/>
        </p:nvSpPr>
        <p:spPr>
          <a:xfrm>
            <a:off x="102253" y="6857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>
                <a:latin typeface="UD デジタル 教科書体 N" panose="02020400000000000000" pitchFamily="17" charset="-128"/>
                <a:ea typeface="UD デジタル 教科書体 N" panose="02020400000000000000" pitchFamily="17" charset="-128"/>
              </a:rPr>
              <a:t>【</a:t>
            </a:r>
            <a:r>
              <a:rPr kumimoji="1" lang="ja-JP" altLang="en-US" dirty="0">
                <a:latin typeface="UD デジタル 教科書体 N" panose="02020400000000000000" pitchFamily="17" charset="-128"/>
                <a:ea typeface="UD デジタル 教科書体 N" panose="02020400000000000000" pitchFamily="17" charset="-128"/>
              </a:rPr>
              <a:t>別紙</a:t>
            </a:r>
            <a:r>
              <a:rPr kumimoji="1" lang="en-US" altLang="ja-JP" dirty="0">
                <a:latin typeface="UD デジタル 教科書体 N" panose="02020400000000000000" pitchFamily="17" charset="-128"/>
                <a:ea typeface="UD デジタル 教科書体 N" panose="02020400000000000000" pitchFamily="17" charset="-128"/>
              </a:rPr>
              <a:t>】</a:t>
            </a:r>
            <a:endParaRPr kumimoji="1" lang="ja-JP" altLang="en-US" dirty="0">
              <a:latin typeface="UD デジタル 教科書体 N" panose="02020400000000000000" pitchFamily="17" charset="-128"/>
              <a:ea typeface="UD デジタル 教科書体 N" panose="020204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53374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</TotalTime>
  <Words>195</Words>
  <Application>Microsoft Office PowerPoint</Application>
  <PresentationFormat>画面に合わせる (4:3)</PresentationFormat>
  <Paragraphs>17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UD デジタル 教科書体 N</vt:lpstr>
      <vt:lpstr>游ゴシック</vt:lpstr>
      <vt:lpstr>Aptos</vt:lpstr>
      <vt:lpstr>Aptos Display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hlhtb-4</dc:creator>
  <cp:lastModifiedBy>hlhtb-19</cp:lastModifiedBy>
  <cp:revision>4</cp:revision>
  <dcterms:created xsi:type="dcterms:W3CDTF">2025-03-14T04:31:49Z</dcterms:created>
  <dcterms:modified xsi:type="dcterms:W3CDTF">2025-05-15T09:04:57Z</dcterms:modified>
</cp:coreProperties>
</file>